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61" r:id="rId5"/>
    <p:sldId id="258" r:id="rId6"/>
    <p:sldId id="263" r:id="rId7"/>
    <p:sldId id="264" r:id="rId8"/>
    <p:sldId id="265" r:id="rId9"/>
    <p:sldId id="262" r:id="rId10"/>
    <p:sldId id="266" r:id="rId11"/>
  </p:sldIdLst>
  <p:sldSz cx="122047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51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7" userDrawn="1">
          <p15:clr>
            <a:srgbClr val="A4A3A4"/>
          </p15:clr>
        </p15:guide>
        <p15:guide id="4" pos="7461" userDrawn="1">
          <p15:clr>
            <a:srgbClr val="A4A3A4"/>
          </p15:clr>
        </p15:guide>
        <p15:guide id="5" orient="horz" pos="14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7F5C4-3BB3-8C3D-973A-5D1B500B2D00}" v="58" dt="2022-04-01T08:54:45.543"/>
    <p1510:client id="{9E3C15FC-6055-4E77-875F-9FDAF99E8149}" v="290" dt="2022-04-01T08:36:31.975"/>
    <p1510:client id="{D7FB8332-5377-BA66-93A4-AF9AAAF9B235}" v="778" dt="2022-04-01T09:21:12.553"/>
    <p1510:client id="{E5BF49A5-286F-79F4-C0AE-74FF526A30AB}" v="131" dt="2022-04-01T08:47:52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27" y="531"/>
      </p:cViewPr>
      <p:guideLst>
        <p:guide orient="horz" pos="851"/>
        <p:guide orient="horz" pos="3618"/>
        <p:guide pos="227"/>
        <p:guide pos="7461"/>
        <p:guide orient="horz" pos="14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/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5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1" name="Linie"/>
          <p:cNvSpPr/>
          <p:nvPr userDrawn="1"/>
        </p:nvSpPr>
        <p:spPr>
          <a:xfrm>
            <a:off x="0" y="5642640"/>
            <a:ext cx="1220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91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92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93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94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103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60363" y="7020000"/>
            <a:ext cx="8280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grpSp>
        <p:nvGrpSpPr>
          <p:cNvPr id="30" name="Türmchen"/>
          <p:cNvGrpSpPr>
            <a:grpSpLocks noChangeAspect="1"/>
          </p:cNvGrpSpPr>
          <p:nvPr userDrawn="1"/>
        </p:nvGrpSpPr>
        <p:grpSpPr bwMode="auto">
          <a:xfrm>
            <a:off x="8696325" y="1035714"/>
            <a:ext cx="3508375" cy="4606925"/>
            <a:chOff x="3550" y="652"/>
            <a:chExt cx="2210" cy="2902"/>
          </a:xfrm>
        </p:grpSpPr>
        <p:sp>
          <p:nvSpPr>
            <p:cNvPr id="31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CB0B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A5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122047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122047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grpSp>
        <p:nvGrpSpPr>
          <p:cNvPr id="29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35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2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6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6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7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7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74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5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6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31" name="Türmchen"/>
          <p:cNvGrpSpPr>
            <a:grpSpLocks noChangeAspect="1"/>
          </p:cNvGrpSpPr>
          <p:nvPr userDrawn="1"/>
        </p:nvGrpSpPr>
        <p:grpSpPr bwMode="auto">
          <a:xfrm>
            <a:off x="8696325" y="1035714"/>
            <a:ext cx="3508375" cy="4606925"/>
            <a:chOff x="3550" y="652"/>
            <a:chExt cx="2210" cy="2902"/>
          </a:xfrm>
        </p:grpSpPr>
        <p:sp>
          <p:nvSpPr>
            <p:cNvPr id="32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D2D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5BB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6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1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6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49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1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5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/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5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19727" y="60692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27" name="Ecke">
            <a:extLst>
              <a:ext uri="{FF2B5EF4-FFF2-40B4-BE49-F238E27FC236}">
                <a16:creationId xmlns:a16="http://schemas.microsoft.com/office/drawing/2014/main" id="{22ABA745-0D91-400A-BEA6-392476D7AF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21737" y="0"/>
            <a:ext cx="3382963" cy="6858000"/>
            <a:chOff x="1316" y="-660"/>
            <a:chExt cx="2131" cy="4320"/>
          </a:xfrm>
        </p:grpSpPr>
        <p:sp>
          <p:nvSpPr>
            <p:cNvPr id="28" name="Fläche">
              <a:extLst>
                <a:ext uri="{FF2B5EF4-FFF2-40B4-BE49-F238E27FC236}">
                  <a16:creationId xmlns:a16="http://schemas.microsoft.com/office/drawing/2014/main" id="{C98B188C-2C53-40F8-A2E2-DC4675FE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29" name="FONT">
              <a:extLst>
                <a:ext uri="{FF2B5EF4-FFF2-40B4-BE49-F238E27FC236}">
                  <a16:creationId xmlns:a16="http://schemas.microsoft.com/office/drawing/2014/main" id="{623CC12C-4CE2-4125-BF00-CFCA401DA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6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1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6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49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8280274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5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5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20000" y="60692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27" name="Ecke">
            <a:extLst>
              <a:ext uri="{FF2B5EF4-FFF2-40B4-BE49-F238E27FC236}">
                <a16:creationId xmlns:a16="http://schemas.microsoft.com/office/drawing/2014/main" id="{D73216BB-FB10-4681-887F-80A66FE162D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21737" y="0"/>
            <a:ext cx="3382963" cy="6858000"/>
            <a:chOff x="1316" y="-660"/>
            <a:chExt cx="2131" cy="4320"/>
          </a:xfrm>
        </p:grpSpPr>
        <p:sp>
          <p:nvSpPr>
            <p:cNvPr id="28" name="Fläche">
              <a:extLst>
                <a:ext uri="{FF2B5EF4-FFF2-40B4-BE49-F238E27FC236}">
                  <a16:creationId xmlns:a16="http://schemas.microsoft.com/office/drawing/2014/main" id="{AA62FF4B-C8F3-4806-87CE-89223593B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29" name="FONT">
              <a:extLst>
                <a:ext uri="{FF2B5EF4-FFF2-40B4-BE49-F238E27FC236}">
                  <a16:creationId xmlns:a16="http://schemas.microsoft.com/office/drawing/2014/main" id="{F1FA4564-42B9-47CA-85FB-F54CD95F3A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981"/>
            <a:ext cx="12204700" cy="5654051"/>
          </a:xfrm>
          <a:prstGeom prst="rect">
            <a:avLst/>
          </a:prstGeom>
        </p:spPr>
      </p:pic>
      <p:sp>
        <p:nvSpPr>
          <p:cNvPr id="12" name="Linie"/>
          <p:cNvSpPr/>
          <p:nvPr userDrawn="1"/>
        </p:nvSpPr>
        <p:spPr>
          <a:xfrm>
            <a:off x="0" y="5642640"/>
            <a:ext cx="122047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8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1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5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8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59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075"/>
            <a:ext cx="5042063" cy="498598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Titel der Präsentation auf</a:t>
            </a:r>
          </a:p>
        </p:txBody>
      </p:sp>
      <p:sp>
        <p:nvSpPr>
          <p:cNvPr id="6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</a:p>
          <a:p>
            <a:pPr lvl="0"/>
            <a:r>
              <a:rPr lang="de-DE"/>
              <a:t>Name: der Referentin / des Referenten</a:t>
            </a:r>
          </a:p>
        </p:txBody>
      </p:sp>
      <p:sp>
        <p:nvSpPr>
          <p:cNvPr id="61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3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58775" y="2484439"/>
            <a:ext cx="4093663" cy="498598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zwei Zeilen einfügen</a:t>
            </a:r>
          </a:p>
        </p:txBody>
      </p:sp>
      <p:sp>
        <p:nvSpPr>
          <p:cNvPr id="64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  <p15:guide id="5" orient="horz" pos="156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5224" cy="575329"/>
          </a:xfrm>
        </p:spPr>
        <p:txBody>
          <a:bodyPr/>
          <a:lstStyle/>
          <a:p>
            <a:r>
              <a:rPr lang="de-DE"/>
              <a:t>Headline einfügen</a:t>
            </a:r>
          </a:p>
        </p:txBody>
      </p:sp>
      <p:sp>
        <p:nvSpPr>
          <p:cNvPr id="14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4" y="2322513"/>
            <a:ext cx="11485225" cy="34210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851" userDrawn="1">
          <p15:clr>
            <a:srgbClr val="FBAE40"/>
          </p15:clr>
        </p15:guide>
        <p15:guide id="3" orient="horz" pos="1463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/>
          <a:p>
            <a:r>
              <a:rPr lang="de-DE"/>
              <a:t>Headline einfügen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2322513"/>
            <a:ext cx="11484000" cy="342106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3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85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>
          <a:xfrm>
            <a:off x="3600000" y="388800"/>
            <a:ext cx="8244000" cy="360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358774" y="1350962"/>
            <a:ext cx="5751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Headline einfügen</a:t>
            </a:r>
            <a:br>
              <a:rPr lang="de-DE"/>
            </a:br>
            <a:r>
              <a:rPr lang="de-DE"/>
              <a:t>über zwei Zeilen</a:t>
            </a:r>
          </a:p>
        </p:txBody>
      </p:sp>
      <p:sp>
        <p:nvSpPr>
          <p:cNvPr id="15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827338"/>
            <a:ext cx="5751000" cy="291623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7524000" y="1512000"/>
            <a:ext cx="4320000" cy="324000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/>
              <a:t>Platzhalter für ein Bild (Format: 4:3)</a:t>
            </a:r>
            <a:br>
              <a:rPr lang="de-DE"/>
            </a:br>
            <a:br>
              <a:rPr lang="de-DE"/>
            </a:br>
            <a:br>
              <a:rPr lang="de-DE"/>
            </a:br>
            <a:endParaRPr lang="de-DE"/>
          </a:p>
        </p:txBody>
      </p:sp>
      <p:sp>
        <p:nvSpPr>
          <p:cNvPr id="17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7524000" y="4896000"/>
            <a:ext cx="4320000" cy="847575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851" userDrawn="1">
          <p15:clr>
            <a:srgbClr val="FBAE40"/>
          </p15:clr>
        </p15:guide>
        <p15:guide id="3" orient="horz" pos="178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/>
          <a:p>
            <a:r>
              <a:rPr lang="de-DE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21224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3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85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Regieanweisungen"/>
          <p:cNvGrpSpPr/>
          <p:nvPr userDrawn="1"/>
        </p:nvGrpSpPr>
        <p:grpSpPr>
          <a:xfrm>
            <a:off x="-1908000" y="-468000"/>
            <a:ext cx="15696684" cy="7776001"/>
            <a:chOff x="-1908000" y="-468000"/>
            <a:chExt cx="15696684" cy="7776001"/>
          </a:xfrm>
        </p:grpSpPr>
        <p:grpSp>
          <p:nvGrpSpPr>
            <p:cNvPr id="32" name="Listenebenen"/>
            <p:cNvGrpSpPr/>
            <p:nvPr userDrawn="1"/>
          </p:nvGrpSpPr>
          <p:grpSpPr>
            <a:xfrm>
              <a:off x="-1908000" y="2376000"/>
              <a:ext cx="1800000" cy="1476000"/>
              <a:chOff x="-1908000" y="1368000"/>
              <a:chExt cx="1800000" cy="1107000"/>
            </a:xfrm>
          </p:grpSpPr>
          <p:sp>
            <p:nvSpPr>
              <p:cNvPr id="53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54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55" name="Listenebenen"/>
              <p:cNvSpPr txBox="1"/>
              <p:nvPr userDrawn="1"/>
            </p:nvSpPr>
            <p:spPr>
              <a:xfrm rot="10800000" flipH="1" flipV="1">
                <a:off x="-1908000" y="1368000"/>
                <a:ext cx="1800000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00" b="0" baseline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00" b="1" baseline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56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57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33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5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39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ußzeile"/>
            <p:cNvSpPr txBox="1"/>
            <p:nvPr userDrawn="1"/>
          </p:nvSpPr>
          <p:spPr>
            <a:xfrm rot="10800000" flipH="1" flipV="1">
              <a:off x="12312000" y="388800"/>
              <a:ext cx="1476684" cy="96216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</p:grpSp>
      <p:sp>
        <p:nvSpPr>
          <p:cNvPr id="58" name="Titelplatzhalter 1"/>
          <p:cNvSpPr>
            <a:spLocks noGrp="1"/>
          </p:cNvSpPr>
          <p:nvPr>
            <p:ph type="title"/>
          </p:nvPr>
        </p:nvSpPr>
        <p:spPr>
          <a:xfrm>
            <a:off x="360000" y="1350962"/>
            <a:ext cx="11484000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Headline einfügen</a:t>
            </a:r>
          </a:p>
        </p:txBody>
      </p:sp>
      <p:sp>
        <p:nvSpPr>
          <p:cNvPr id="59" name="Textplatzhalter 2"/>
          <p:cNvSpPr>
            <a:spLocks noGrp="1"/>
          </p:cNvSpPr>
          <p:nvPr>
            <p:ph type="body" idx="1"/>
          </p:nvPr>
        </p:nvSpPr>
        <p:spPr>
          <a:xfrm>
            <a:off x="360000" y="2322513"/>
            <a:ext cx="11484000" cy="34210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60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0" y="388800"/>
            <a:ext cx="824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i="0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6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9999" y="6172447"/>
            <a:ext cx="842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/>
              <a:t>Name: der Referentin / des Referenten</a:t>
            </a:r>
          </a:p>
        </p:txBody>
      </p:sp>
      <p:sp>
        <p:nvSpPr>
          <p:cNvPr id="6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2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i="0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</a:p>
        </p:txBody>
      </p:sp>
      <p:sp>
        <p:nvSpPr>
          <p:cNvPr id="63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4" name="Linie"/>
          <p:cNvSpPr/>
          <p:nvPr userDrawn="1"/>
        </p:nvSpPr>
        <p:spPr>
          <a:xfrm>
            <a:off x="0" y="6030720"/>
            <a:ext cx="1220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66" r:id="rId9"/>
  </p:sldLayoutIdLst>
  <p:hf hdr="0"/>
  <p:txStyles>
    <p:titleStyle>
      <a:lvl1pPr marL="0" indent="0" algn="l" defTabSz="91429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i="0" kern="1200" baseline="0">
          <a:solidFill>
            <a:schemeClr val="bg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defRPr lang="de-DE" sz="2000" b="0" i="0" u="none" strike="noStrike" kern="1200" baseline="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2397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03958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68394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7pPr>
      <a:lvl8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8pPr>
      <a:lvl9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9pPr>
    </p:bodyStyle>
    <p:otherStyle>
      <a:defPPr>
        <a:defRPr lang="de-DE"/>
      </a:defPPr>
      <a:lvl1pPr marL="0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/>
              <a:t> </a:t>
            </a:r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962150"/>
            <a:ext cx="10299353" cy="1276350"/>
          </a:xfrm>
        </p:spPr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br>
              <a:rPr lang="de-DE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dirty="0">
                <a:latin typeface="Calibri"/>
                <a:cs typeface="Calibri"/>
              </a:rPr>
              <a:t>                                                        </a:t>
            </a:r>
            <a:endParaRPr lang="de-DE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3238501"/>
            <a:ext cx="6408000" cy="1733569"/>
          </a:xfrm>
        </p:spPr>
        <p:txBody>
          <a:bodyPr/>
          <a:lstStyle/>
          <a:p>
            <a:r>
              <a:rPr lang="de-DE" sz="2200" b="1">
                <a:latin typeface="Calibri"/>
                <a:cs typeface="Calibri"/>
              </a:rPr>
              <a:t>Förderung der Radmobilität</a:t>
            </a:r>
          </a:p>
          <a:p>
            <a:endParaRPr lang="de-DE"/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r>
              <a:rPr lang="de-DE">
                <a:latin typeface="Calibri"/>
                <a:cs typeface="Calibri"/>
              </a:rPr>
              <a:t>Von Maxi Reiner, Anne </a:t>
            </a:r>
            <a:r>
              <a:rPr lang="de-DE" err="1">
                <a:latin typeface="Calibri"/>
                <a:cs typeface="Calibri"/>
              </a:rPr>
              <a:t>Staskiewicz</a:t>
            </a:r>
            <a:r>
              <a:rPr lang="de-DE">
                <a:latin typeface="Calibri"/>
                <a:cs typeface="Calibri"/>
              </a:rPr>
              <a:t>, Eva Langstein, Philipp Mundinger, Hendrik Lüning, Felix </a:t>
            </a:r>
            <a:r>
              <a:rPr lang="de-DE" err="1">
                <a:latin typeface="Calibri"/>
                <a:cs typeface="Calibri"/>
              </a:rPr>
              <a:t>Disselkamp</a:t>
            </a:r>
            <a:r>
              <a:rPr lang="de-DE">
                <a:latin typeface="Calibri"/>
                <a:cs typeface="Calibri"/>
              </a:rPr>
              <a:t>, Lena Long</a:t>
            </a:r>
            <a:endParaRPr lang="de-DE"/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7"/>
          </p:nvPr>
        </p:nvSpPr>
        <p:spPr/>
        <p:txBody>
          <a:bodyPr/>
          <a:lstStyle/>
          <a:p>
            <a:r>
              <a:rPr lang="de-DE">
                <a:latin typeface="Calibri"/>
                <a:cs typeface="Calibri"/>
              </a:rPr>
              <a:t>      </a:t>
            </a:r>
          </a:p>
        </p:txBody>
      </p:sp>
      <p:pic>
        <p:nvPicPr>
          <p:cNvPr id="2" name="Grafik 2" descr="Ein Bild, das Karte enthält.&#10;&#10;Beschreibung automatisch generiert.">
            <a:extLst>
              <a:ext uri="{FF2B5EF4-FFF2-40B4-BE49-F238E27FC236}">
                <a16:creationId xmlns:a16="http://schemas.microsoft.com/office/drawing/2014/main" id="{8BDC2F53-B76F-70E7-25CC-03A13A04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640" y="270699"/>
            <a:ext cx="3126424" cy="4393285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6678EA3D-9BB5-DF20-6F27-7BD360A5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26" y="5733448"/>
            <a:ext cx="2741938" cy="8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5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Intention / Vorhaben</a:t>
            </a: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>
          <a:xfrm>
            <a:off x="353789" y="2278843"/>
            <a:ext cx="5751000" cy="2916236"/>
          </a:xfrm>
        </p:spPr>
        <p:txBody>
          <a:bodyPr/>
          <a:lstStyle/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Leezen Challenge "Könen wir Fahrrad fahren in Münster noch komfortabler machen?"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Unser Ziel lag dabei darauf, die Meinungen der BürgerInnen über die Verkehrssituation in Münster zu erfragen</a:t>
            </a:r>
            <a:endParaRPr lang="de-DE" dirty="0">
              <a:ea typeface="Calibri" panose="020F0502020204030204" pitchFamily="34" charset="0"/>
            </a:endParaRPr>
          </a:p>
          <a:p>
            <a:pPr marL="342900" indent="-342900">
              <a:buChar char="•"/>
            </a:pPr>
            <a:endParaRPr lang="de-DE" dirty="0">
              <a:ea typeface="Calibri" panose="020F0502020204030204" pitchFamily="34" charset="0"/>
            </a:endParaRPr>
          </a:p>
          <a:p>
            <a:pPr marL="342900" indent="-342900">
              <a:buChar char="•"/>
            </a:pPr>
            <a:endParaRPr lang="de-DE" dirty="0">
              <a:ea typeface="Calibri" panose="020F0502020204030204" pitchFamily="34" charset="0"/>
            </a:endParaRPr>
          </a:p>
          <a:p>
            <a:pPr marL="342900" indent="-342900">
              <a:buChar char="•"/>
            </a:pPr>
            <a:endParaRPr lang="de-DE" dirty="0">
              <a:ea typeface="Calibri" panose="020F050202020403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84F3DB-C2FC-4C99-8E72-39A0EE96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48" y="1674436"/>
            <a:ext cx="4885102" cy="30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libri"/>
                <a:ea typeface="Calibri"/>
                <a:cs typeface="Calibri"/>
              </a:rPr>
              <a:t>Entwicklung und Verwirklichung </a:t>
            </a:r>
            <a:endParaRPr lang="de-DE" sz="28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>
          <a:xfrm>
            <a:off x="353789" y="2403501"/>
            <a:ext cx="5751000" cy="2916236"/>
          </a:xfrm>
        </p:spPr>
        <p:txBody>
          <a:bodyPr/>
          <a:lstStyle/>
          <a:p>
            <a:pPr marL="342900" indent="-342900">
              <a:buChar char="•"/>
            </a:pPr>
            <a:r>
              <a:rPr lang="de-DE">
                <a:latin typeface="Calibri"/>
                <a:ea typeface="Calibri"/>
                <a:cs typeface="Calibri"/>
              </a:rPr>
              <a:t>Mit Hilfe von survey123 wurden einige Fragen zur Umfrage erstellt </a:t>
            </a:r>
          </a:p>
          <a:p>
            <a:pPr marL="342900" indent="-342900">
              <a:buChar char="•"/>
            </a:pPr>
            <a:r>
              <a:rPr lang="de-DE">
                <a:latin typeface="Calibri"/>
                <a:ea typeface="Calibri"/>
                <a:cs typeface="Calibri"/>
              </a:rPr>
              <a:t>Die Ergebnisse werden im Laufe der Umfrage im ArcGIS Dashboard in Echtzeit visualisiert </a:t>
            </a:r>
          </a:p>
          <a:p>
            <a:pPr marL="342900" indent="-342900">
              <a:buChar char="•"/>
            </a:pPr>
            <a:r>
              <a:rPr lang="de-DE">
                <a:latin typeface="Calibri"/>
                <a:ea typeface="Calibri"/>
                <a:cs typeface="Calibri"/>
              </a:rPr>
              <a:t>Das Dashboard ist dabei über unsere eigene Website aufrufbar </a:t>
            </a:r>
            <a:endParaRPr lang="de-DE">
              <a:ea typeface="Calibri" panose="020F0502020204030204" pitchFamily="34" charset="0"/>
            </a:endParaRPr>
          </a:p>
        </p:txBody>
      </p:sp>
      <p:sp>
        <p:nvSpPr>
          <p:cNvPr id="10" name="Vertikaler Textplatzhalter 9"/>
          <p:cNvSpPr>
            <a:spLocks noGrp="1"/>
          </p:cNvSpPr>
          <p:nvPr>
            <p:ph type="body" orient="vert" idx="14"/>
          </p:nvPr>
        </p:nvSpPr>
        <p:spPr>
          <a:xfrm>
            <a:off x="7284658" y="5085480"/>
            <a:ext cx="4320000" cy="468515"/>
          </a:xfrm>
        </p:spPr>
        <p:txBody>
          <a:bodyPr/>
          <a:lstStyle/>
          <a:p>
            <a:r>
              <a:rPr lang="de-DE" i="1" dirty="0">
                <a:latin typeface="Calibri"/>
                <a:cs typeface="Calibri"/>
              </a:rPr>
              <a:t>„Damit etwas was Besonderes wird, muss man nur glauben, dass es besonders ist.“</a:t>
            </a:r>
            <a:endParaRPr lang="en-US" dirty="0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8ABE9AD-3248-1C59-42ED-C5E830BC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996" y="930900"/>
            <a:ext cx="2478846" cy="3201342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D06362E-9FF7-7D54-27F3-5DFDD525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431" y="2496795"/>
            <a:ext cx="3321753" cy="21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8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Herausforderungen / Probleme</a:t>
            </a: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>
          <a:xfrm>
            <a:off x="408638" y="2488268"/>
            <a:ext cx="5751000" cy="2916236"/>
          </a:xfrm>
        </p:spPr>
        <p:txBody>
          <a:bodyPr/>
          <a:lstStyle/>
          <a:p>
            <a:pPr marL="342900" indent="-342900">
              <a:buChar char="•"/>
            </a:pPr>
            <a:r>
              <a:rPr lang="de-DE" dirty="0">
                <a:latin typeface="Calibri"/>
                <a:cs typeface="Calibri"/>
              </a:rPr>
              <a:t>Liveübertragung der Umfrageergebnisse in der Umfragekarte 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cs typeface="Calibri"/>
              </a:rPr>
              <a:t>Erste GitHub Erfahrungen führten zu kleineren Problemen (Code überschreiben etc.)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cs typeface="Calibri"/>
              </a:rPr>
              <a:t>Die Darstellung von ArcGIS online Inhalten auf der Webseite war nicht ohneweiters möglich (</a:t>
            </a:r>
            <a:r>
              <a:rPr lang="de-DE" dirty="0" err="1">
                <a:latin typeface="Calibri"/>
                <a:cs typeface="Calibri"/>
              </a:rPr>
              <a:t>iframe</a:t>
            </a:r>
            <a:r>
              <a:rPr lang="de-DE" dirty="0">
                <a:latin typeface="Calibri"/>
                <a:cs typeface="Calibri"/>
              </a:rPr>
              <a:t>)</a:t>
            </a:r>
          </a:p>
          <a:p>
            <a:pPr marL="342900" indent="-342900">
              <a:buChar char="•"/>
            </a:pPr>
            <a:endParaRPr lang="de-DE" dirty="0"/>
          </a:p>
        </p:txBody>
      </p:sp>
      <p:sp>
        <p:nvSpPr>
          <p:cNvPr id="10" name="Vertikaler Textplatzhalter 9"/>
          <p:cNvSpPr>
            <a:spLocks noGrp="1"/>
          </p:cNvSpPr>
          <p:nvPr>
            <p:ph type="body" orient="vert" idx="14"/>
          </p:nvPr>
        </p:nvSpPr>
        <p:spPr>
          <a:xfrm>
            <a:off x="7524000" y="4896001"/>
            <a:ext cx="4320000" cy="406250"/>
          </a:xfrm>
        </p:spPr>
        <p:txBody>
          <a:bodyPr/>
          <a:lstStyle/>
          <a:p>
            <a:r>
              <a:rPr lang="de-DE" i="1" dirty="0"/>
              <a:t>„Es gibt keine geheime Zutat. Es kommt nur auf dich an.“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ADFD54-7CC7-4FCF-BC5B-0DEE40872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11" y="1506938"/>
            <a:ext cx="3095968" cy="16795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B2180E3-A56A-43D8-9F6B-459F9229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024" y="1831459"/>
            <a:ext cx="3358875" cy="82065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B7BF347-1BAC-4E39-A4C2-CC05982E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50" y="2715050"/>
            <a:ext cx="3657600" cy="19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Verbesserungen / Erweiterungen </a:t>
            </a:r>
            <a:endParaRPr lang="de-D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z.B. aktuelle Spritpreise (Schnittstelle)</a:t>
            </a:r>
          </a:p>
          <a:p>
            <a:pPr marL="342900" indent="-342900">
              <a:buFontTx/>
              <a:buChar char="-"/>
            </a:pPr>
            <a:r>
              <a:rPr lang="de-DE" dirty="0"/>
              <a:t>Verbesserung des Dashboards (mit </a:t>
            </a:r>
            <a:r>
              <a:rPr lang="de-DE" dirty="0" err="1"/>
              <a:t>Flowmap</a:t>
            </a:r>
            <a:r>
              <a:rPr lang="de-DE" dirty="0"/>
              <a:t> anschaulicher gestalten)</a:t>
            </a:r>
          </a:p>
          <a:p>
            <a:pPr marL="342900" indent="-342900">
              <a:buFontTx/>
              <a:buChar char="-"/>
            </a:pPr>
            <a:r>
              <a:rPr lang="de-DE" dirty="0"/>
              <a:t>QR-Code verteilen / an Verkehrsknotenpunkte bringen</a:t>
            </a:r>
          </a:p>
          <a:p>
            <a:pPr marL="342900" indent="-342900">
              <a:buFontTx/>
              <a:buChar char="-"/>
            </a:pPr>
            <a:r>
              <a:rPr lang="de-DE" dirty="0"/>
              <a:t>Mögliche </a:t>
            </a:r>
            <a:r>
              <a:rPr lang="de-DE" dirty="0" err="1"/>
              <a:t>Heatmap</a:t>
            </a:r>
            <a:r>
              <a:rPr lang="de-DE" dirty="0"/>
              <a:t> zur besseren Erkennung von Problemzonen</a:t>
            </a:r>
          </a:p>
          <a:p>
            <a:pPr marL="342900" indent="-342900">
              <a:buFontTx/>
              <a:buChar char="-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7343E1-9397-400F-A5EC-3A42325A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11" y="1962000"/>
            <a:ext cx="4702378" cy="3228456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AA8188-562C-4DBA-B122-95A8263E334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90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Demo der Website</a:t>
            </a:r>
            <a:endParaRPr lang="de-DE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7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962150"/>
            <a:ext cx="6408000" cy="3702050"/>
          </a:xfrm>
        </p:spPr>
        <p:txBody>
          <a:bodyPr/>
          <a:lstStyle/>
          <a:p>
            <a:r>
              <a:rPr lang="de-DE" dirty="0"/>
              <a:t>Das wars, Ciao</a:t>
            </a:r>
            <a:br>
              <a:rPr lang="de-DE" dirty="0"/>
            </a:br>
            <a:r>
              <a:rPr lang="de-DE" dirty="0" err="1"/>
              <a:t>Tschüsseldorf</a:t>
            </a:r>
            <a:br>
              <a:rPr lang="de-DE" dirty="0"/>
            </a:br>
            <a:r>
              <a:rPr lang="de-DE" dirty="0"/>
              <a:t>Bis Baldrian </a:t>
            </a:r>
            <a:br>
              <a:rPr lang="de-DE" dirty="0"/>
            </a:br>
            <a:r>
              <a:rPr lang="de-DE" dirty="0"/>
              <a:t>San </a:t>
            </a:r>
            <a:r>
              <a:rPr lang="de-DE" dirty="0" err="1"/>
              <a:t>Frantschüssco</a:t>
            </a:r>
            <a:br>
              <a:rPr lang="de-DE" dirty="0"/>
            </a:br>
            <a:r>
              <a:rPr lang="de-DE" dirty="0"/>
              <a:t>Ciao Kakao </a:t>
            </a:r>
            <a:br>
              <a:rPr lang="de-DE" dirty="0"/>
            </a:br>
            <a:r>
              <a:rPr lang="de-DE" dirty="0"/>
              <a:t>Bis </a:t>
            </a:r>
            <a:r>
              <a:rPr lang="de-DE" dirty="0" err="1"/>
              <a:t>denne</a:t>
            </a:r>
            <a:r>
              <a:rPr lang="de-DE" dirty="0"/>
              <a:t> Antenne </a:t>
            </a:r>
            <a:br>
              <a:rPr lang="de-DE" dirty="0"/>
            </a:br>
            <a:r>
              <a:rPr lang="de-DE" dirty="0" err="1"/>
              <a:t>tüdeldü</a:t>
            </a:r>
            <a:r>
              <a:rPr lang="de-DE" dirty="0"/>
              <a:t>..</a:t>
            </a:r>
            <a:endParaRPr lang="de-DE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208478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2">
      <a:dk1>
        <a:srgbClr val="58585A"/>
      </a:dk1>
      <a:lt1>
        <a:srgbClr val="F4F4F4"/>
      </a:lt1>
      <a:dk2>
        <a:srgbClr val="F4F4F4"/>
      </a:dk2>
      <a:lt2>
        <a:srgbClr val="008E96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">
      <a:majorFont>
        <a:latin typeface="Meta Offc Pro"/>
        <a:ea typeface=""/>
        <a:cs typeface=""/>
      </a:majorFont>
      <a:minorFont>
        <a:latin typeface="Meta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2_Meta_16x9_02.potx" id="{66904EF6-906B-4187-9A83-91C97C2B153E}" vid="{9118B70F-F31D-4B7C-9683-3877A379839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775D7522D2D1438DDBF2F21477C417" ma:contentTypeVersion="2" ma:contentTypeDescription="Ein neues Dokument erstellen." ma:contentTypeScope="" ma:versionID="d6fc088e448d09d58b3ca763158368af">
  <xsd:schema xmlns:xsd="http://www.w3.org/2001/XMLSchema" xmlns:xs="http://www.w3.org/2001/XMLSchema" xmlns:p="http://schemas.microsoft.com/office/2006/metadata/properties" xmlns:ns3="33a785fd-195c-418f-9736-eecc506bb16d" targetNamespace="http://schemas.microsoft.com/office/2006/metadata/properties" ma:root="true" ma:fieldsID="65787d7dc9501530c625afbc515f8df3" ns3:_="">
    <xsd:import namespace="33a785fd-195c-418f-9736-eecc506bb1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a785fd-195c-418f-9736-eecc506bb1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7667DE-3C78-4FE2-B55C-8DE022729FA7}">
  <ds:schemaRefs>
    <ds:schemaRef ds:uri="33a785fd-195c-418f-9736-eecc506bb1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06DD487-92E6-402F-9766-4AB38D5F7ACF}">
  <ds:schemaRefs>
    <ds:schemaRef ds:uri="33a785fd-195c-418f-9736-eecc506bb1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F5535C-7108-4700-99B0-0DCBFCA7DF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PPT_WWU_Var2_Meta_16x9_02</Template>
  <TotalTime>0</TotalTime>
  <Words>257</Words>
  <Application>Microsoft Office PowerPoint</Application>
  <PresentationFormat>Benutzerdefiniert</PresentationFormat>
  <Paragraphs>44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Meta Offc Pro</vt:lpstr>
      <vt:lpstr>WWU Münster PowerPoint Master</vt:lpstr>
      <vt:lpstr>Leezen Challenge - LeezGO                                                         </vt:lpstr>
      <vt:lpstr>Intention / Vorhaben</vt:lpstr>
      <vt:lpstr>Entwicklung und Verwirklichung </vt:lpstr>
      <vt:lpstr>Herausforderungen / Probleme</vt:lpstr>
      <vt:lpstr>Zukünftige Verbesserungen / Erweiterungen </vt:lpstr>
      <vt:lpstr>Demo der Website</vt:lpstr>
      <vt:lpstr>Das wars, Ciao Tschüsseldorf Bis Baldrian  San Frantschüssco Ciao Kakao  Bis denne Antenne  tüdeldü..</vt:lpstr>
    </vt:vector>
  </TitlesOfParts>
  <Company>Westfälische Wilhelms-Universität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Thieleke, Christine</dc:creator>
  <cp:lastModifiedBy>Philipp Mundinger</cp:lastModifiedBy>
  <cp:revision>83</cp:revision>
  <dcterms:created xsi:type="dcterms:W3CDTF">2019-09-05T07:21:35Z</dcterms:created>
  <dcterms:modified xsi:type="dcterms:W3CDTF">2022-04-01T11:38:19Z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0x0101008E775D7522D2D1438DDBF2F21477C417</vt:lpwstr>
  </property>
</Properties>
</file>